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77" r:id="rId2"/>
    <p:sldId id="301" r:id="rId3"/>
    <p:sldId id="261" r:id="rId4"/>
    <p:sldId id="302" r:id="rId5"/>
    <p:sldId id="260" r:id="rId6"/>
    <p:sldId id="303" r:id="rId7"/>
    <p:sldId id="304" r:id="rId8"/>
    <p:sldId id="305" r:id="rId9"/>
    <p:sldId id="307" r:id="rId10"/>
    <p:sldId id="306" r:id="rId11"/>
    <p:sldId id="3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t Czernicki" initials="BC" lastIdx="1" clrIdx="0">
    <p:extLst>
      <p:ext uri="{19B8F6BF-5375-455C-9EA6-DF929625EA0E}">
        <p15:presenceInfo xmlns:p15="http://schemas.microsoft.com/office/powerpoint/2012/main" userId="S::baczerni@microsoft.com::c1bfa2ce-1a64-4c23-8df6-40dc67f64f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68"/>
    <p:restoredTop sz="95840"/>
  </p:normalViewPr>
  <p:slideViewPr>
    <p:cSldViewPr snapToGrid="0" snapToObjects="1">
      <p:cViewPr varScale="1">
        <p:scale>
          <a:sx n="112" d="100"/>
          <a:sy n="112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3C2C2-80DA-6B49-ACA5-6DE49C7E504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669F3-9284-D044-A1C8-1C2FBF4316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24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D5F47-95CF-5F4A-B7D0-392CB2C86CE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5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669F3-9284-D044-A1C8-1C2FBF4316A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14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B8E1C-F67F-4841-8FDA-045D04DBE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48F01-32A1-7840-ABC3-B6EEAC974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70C30-E3A5-6048-A4E7-37743655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42A83-B0C0-9E49-BA85-93D59DC4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4D52F-A049-D34C-A95A-913E1317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9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7DD6-8E68-FD44-80B8-3E243372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82B0F-A9FD-9D43-A8D6-272CDE3CA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04824-FE21-5141-8973-94854EEEC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E7CD0-26C9-FC4F-9667-114E653E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281EC-F7AB-E740-ACD5-77AE250C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28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BE45B2-C780-B740-8AF1-D428837AEC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B00BA-6FA5-1E4B-9F31-13633297B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2E91E-12CE-4149-B7CC-400F0D74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3E370-C948-3944-84C8-99D79BB58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3827C-BD6E-FA4B-A5C9-D329E5E3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3193-AEAB-E647-BEA1-EDC2D891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FBB2A-3D35-C147-B5B0-6901DFCBA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821EF-8D4C-454A-8E5A-01FB7502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5E83E-6C61-C946-ADB6-74347E3C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42B7E-9AB7-8747-93C9-348FBBDB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4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244E-B37B-D142-AE3D-3E7F345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2E1B6-483D-2246-965C-A4310BE37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D074D-378B-994E-99BC-6CD2716D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50D09-2BBC-D94A-93F2-ECF97A75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6470A-422E-F444-87C7-1918F662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8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B544-52E7-E247-BF78-C0DFC0C6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AF646-EDB7-6545-AD1E-F70F6C35F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C8FA3-1816-A649-8503-B228D79C1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B1124-A96A-B64F-83CA-60772C6E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0407F-11FD-B546-8EE3-D47D9227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E115F-0291-BF4B-989C-912459BB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5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0F39-243E-4F45-AC1C-FC94AB192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FCDFE-3A93-034B-8EB0-FBC085E51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6B46F-E91B-4542-AB9F-F983EFF40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F8C83-17E3-B640-B219-19167FBB7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BB338-851A-8445-A8DD-43C8DE1D4F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9B0F4D-21E6-1545-BCBB-52E29D87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F6916-294D-E041-AF6D-E01F6F09F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015FD-60F9-AD45-AEFC-CC861BEB6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8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6D6D-24A9-E34B-9CB7-23B38011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97BFAE-5780-F345-9512-1EC007008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DAED5-3295-A84C-A1DD-96C6BD42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E3C82D-D54C-9144-8B87-C5D81616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3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D2B687-BAC7-9545-B88A-F855FE07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544F3-2AC5-374F-A9FC-282C9820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D4081-838F-A94B-89DB-A46931E8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57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4955-AD8B-DC4F-9D0C-4072C146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DDCF-B33C-8343-8BA7-25BBC0C62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9122B-37F6-F24B-B4DB-77352A88A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09491-1A51-9243-AC77-A3981599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77906-04D2-8641-99B2-56FF25D4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06FAC-5E0B-694F-9B1D-6D564BD78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2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BD67-C3BD-EF4E-A219-37CA387C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670646-5F25-9B48-ABB4-F9857324E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7241D-7C13-4346-9B49-9DD53C64F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A0497-4B74-8A4D-BAFD-A17DA489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B952C-A85D-B941-B90C-3044651D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C248-ACF5-8749-8F37-9C9B9AA6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6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066929-4A19-EB40-AB11-0BC744ECA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C66DE-82B5-7F46-AD64-8DEAF325A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F5FC0-D57F-EB43-84DD-114B74A5B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FC184-E4BD-F241-A5B5-35B067777AF4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DB024-D7CF-B54D-AABD-D217AA191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813AE-0728-0941-BD14-2378C58A3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DC5AC-D24F-6C4D-A2B6-E83038865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5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artczernick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A977A-84C5-0940-B521-0364FD51BD3A}"/>
              </a:ext>
            </a:extLst>
          </p:cNvPr>
          <p:cNvSpPr/>
          <p:nvPr/>
        </p:nvSpPr>
        <p:spPr>
          <a:xfrm>
            <a:off x="889686" y="2280335"/>
            <a:ext cx="96506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i="1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Predicting MLB Baseball Hall of Fame induction using Microsoft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37BC3C-C537-0741-BFE3-50D5168D54AF}"/>
              </a:ext>
            </a:extLst>
          </p:cNvPr>
          <p:cNvSpPr/>
          <p:nvPr/>
        </p:nvSpPr>
        <p:spPr>
          <a:xfrm>
            <a:off x="8102600" y="4655235"/>
            <a:ext cx="4521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Shree Devanagari 714" panose="02000600000000000000" pitchFamily="2" charset="0"/>
                <a:cs typeface="Shree Devanagari 714" panose="02000600000000000000" pitchFamily="2" charset="0"/>
              </a:rPr>
              <a:t>Bart Czernicki</a:t>
            </a:r>
          </a:p>
        </p:txBody>
      </p:sp>
    </p:spTree>
    <p:extLst>
      <p:ext uri="{BB962C8B-B14F-4D97-AF65-F5344CB8AC3E}">
        <p14:creationId xmlns:p14="http://schemas.microsoft.com/office/powerpoint/2010/main" val="414401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b="1" dirty="0"/>
              <a:t>SQL </a:t>
            </a:r>
            <a:r>
              <a:rPr lang="en-US" dirty="0"/>
              <a:t>– Compare &amp; Analyze Data Quickly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6A410-3EE1-1B4A-A058-64B14A4B3584}"/>
              </a:ext>
            </a:extLst>
          </p:cNvPr>
          <p:cNvSpPr/>
          <p:nvPr/>
        </p:nvSpPr>
        <p:spPr>
          <a:xfrm>
            <a:off x="2142666" y="1200397"/>
            <a:ext cx="98804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SQL Server Services</a:t>
            </a:r>
          </a:p>
          <a:p>
            <a:r>
              <a:rPr lang="en-US" sz="2400" dirty="0"/>
              <a:t>SQL Services Services allow you inject R &amp; Python model predictive power directly next to your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74E2B-D0CF-AC4D-8ED4-4228490A5E70}"/>
              </a:ext>
            </a:extLst>
          </p:cNvPr>
          <p:cNvSpPr/>
          <p:nvPr/>
        </p:nvSpPr>
        <p:spPr>
          <a:xfrm>
            <a:off x="766948" y="6230898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Problem Statement: </a:t>
            </a:r>
            <a:r>
              <a:rPr lang="en-US" dirty="0"/>
              <a:t>Can you predict a baseball position player’s induction to the baseball Hall of Fame using past historical statistical performance?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6C8E2-FCBC-B74B-92DD-1F01C5096A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70" y="1122745"/>
            <a:ext cx="1367572" cy="1367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BAC1CB-9B83-DA49-9348-0B2D943C03C7}"/>
              </a:ext>
            </a:extLst>
          </p:cNvPr>
          <p:cNvSpPr txBox="1"/>
          <p:nvPr/>
        </p:nvSpPr>
        <p:spPr>
          <a:xfrm>
            <a:off x="0" y="2567543"/>
            <a:ext cx="12023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Know what the difference between hitting .250 and .300 is? (batting average)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D68242-2651-F54E-9C10-0166E8AA6F04}"/>
              </a:ext>
            </a:extLst>
          </p:cNvPr>
          <p:cNvSpPr/>
          <p:nvPr/>
        </p:nvSpPr>
        <p:spPr>
          <a:xfrm>
            <a:off x="1176757" y="3031354"/>
            <a:ext cx="91040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B0C0E"/>
                </a:solidFill>
                <a:latin typeface="+mj-lt"/>
              </a:rPr>
              <a:t>It's 25 hits. 25 hits in 500 at bats is 50 points, okay? There's 6 months in a season, that's about 25 weeks. That means </a:t>
            </a:r>
            <a:r>
              <a:rPr lang="en-US" sz="2000" b="1" i="1" u="sng" dirty="0">
                <a:solidFill>
                  <a:srgbClr val="0B0C0E"/>
                </a:solidFill>
                <a:latin typeface="+mj-lt"/>
              </a:rPr>
              <a:t>if you get just one extra flare (hit) a week - just one - a gorp</a:t>
            </a:r>
            <a:r>
              <a:rPr lang="en-US" sz="2000" i="1" dirty="0">
                <a:solidFill>
                  <a:srgbClr val="0B0C0E"/>
                </a:solidFill>
                <a:latin typeface="+mj-lt"/>
              </a:rPr>
              <a:t>... you get a groundball, you get a groundball with eyes... you get a dying quail, just one more dying quail a week... and you're in Yankee Stadium.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3C1AF-3DE2-EA48-98B7-1286E003DEBC}"/>
              </a:ext>
            </a:extLst>
          </p:cNvPr>
          <p:cNvSpPr txBox="1"/>
          <p:nvPr/>
        </p:nvSpPr>
        <p:spPr>
          <a:xfrm>
            <a:off x="168876" y="4779981"/>
            <a:ext cx="99608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Why move your data out of a secure, protected data to do predictive modeling? model evaluation?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BF13BD-0CA3-FB4D-979C-217CC394B170}"/>
              </a:ext>
            </a:extLst>
          </p:cNvPr>
          <p:cNvSpPr/>
          <p:nvPr/>
        </p:nvSpPr>
        <p:spPr>
          <a:xfrm>
            <a:off x="766948" y="3029208"/>
            <a:ext cx="409809" cy="1325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23AE3F-3F6C-1446-AC00-A38B718AF557}"/>
              </a:ext>
            </a:extLst>
          </p:cNvPr>
          <p:cNvSpPr/>
          <p:nvPr/>
        </p:nvSpPr>
        <p:spPr>
          <a:xfrm>
            <a:off x="168876" y="3429000"/>
            <a:ext cx="410594" cy="925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93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b="1" dirty="0"/>
              <a:t>So…What is the “Best Performing” Model?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74E2B-D0CF-AC4D-8ED4-4228490A5E70}"/>
              </a:ext>
            </a:extLst>
          </p:cNvPr>
          <p:cNvSpPr/>
          <p:nvPr/>
        </p:nvSpPr>
        <p:spPr>
          <a:xfrm>
            <a:off x="766948" y="6230898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Problem Statement: </a:t>
            </a:r>
            <a:r>
              <a:rPr lang="en-US" dirty="0"/>
              <a:t>Can you predict a baseball position player’s induction to the baseball Hall of Fame using past historical statistical performance?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48D47B-780E-5A4F-B99D-0177E9F6AC57}"/>
              </a:ext>
            </a:extLst>
          </p:cNvPr>
          <p:cNvSpPr/>
          <p:nvPr/>
        </p:nvSpPr>
        <p:spPr>
          <a:xfrm>
            <a:off x="2142666" y="1200397"/>
            <a:ext cx="98804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Answer</a:t>
            </a:r>
          </a:p>
          <a:p>
            <a:r>
              <a:rPr lang="en-US" sz="2400" dirty="0"/>
              <a:t>There isn’t one “best performing”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D3824-3188-AE45-A90B-587C0EBB8382}"/>
              </a:ext>
            </a:extLst>
          </p:cNvPr>
          <p:cNvSpPr txBox="1"/>
          <p:nvPr/>
        </p:nvSpPr>
        <p:spPr>
          <a:xfrm>
            <a:off x="0" y="2567543"/>
            <a:ext cx="1202312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Model with Best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A great deal of domain knowledge applied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Best practice machine learning principles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Hierarchical Process Filtering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Scale all data relative to given era (League Adjustment)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Heterogenous Ensemble with Rules Engine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Black-Ink, Gray-Ink, Career Standards Test (rules based tests)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1ACED-428F-CB42-851A-19B23AE3B507}"/>
              </a:ext>
            </a:extLst>
          </p:cNvPr>
          <p:cNvSpPr txBox="1"/>
          <p:nvPr/>
        </p:nvSpPr>
        <p:spPr>
          <a:xfrm>
            <a:off x="7154562" y="3167707"/>
            <a:ext cx="48685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Reported @ 0.5 Probability Threshold</a:t>
            </a:r>
          </a:p>
          <a:p>
            <a:pPr algn="r"/>
            <a:r>
              <a:rPr lang="en-US" b="1" dirty="0"/>
              <a:t>F1 Score: </a:t>
            </a:r>
            <a:r>
              <a:rPr lang="en-US" dirty="0"/>
              <a:t>0.975 – 0.987</a:t>
            </a:r>
          </a:p>
          <a:p>
            <a:pPr algn="r"/>
            <a:r>
              <a:rPr lang="en-US" b="1" dirty="0"/>
              <a:t>Precision: </a:t>
            </a:r>
            <a:r>
              <a:rPr lang="en-US" dirty="0"/>
              <a:t>0.975 – 1.000</a:t>
            </a:r>
          </a:p>
          <a:p>
            <a:pPr algn="r"/>
            <a:r>
              <a:rPr lang="en-US" b="1" dirty="0"/>
              <a:t>Recall: </a:t>
            </a:r>
            <a:r>
              <a:rPr lang="en-US" dirty="0"/>
              <a:t>0.975 – 1.000</a:t>
            </a:r>
          </a:p>
        </p:txBody>
      </p:sp>
    </p:spTree>
    <p:extLst>
      <p:ext uri="{BB962C8B-B14F-4D97-AF65-F5344CB8AC3E}">
        <p14:creationId xmlns:p14="http://schemas.microsoft.com/office/powerpoint/2010/main" val="136467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E68787-7F2C-4946-A912-32E11DDE1326}"/>
              </a:ext>
            </a:extLst>
          </p:cNvPr>
          <p:cNvSpPr/>
          <p:nvPr/>
        </p:nvSpPr>
        <p:spPr>
          <a:xfrm>
            <a:off x="0" y="0"/>
            <a:ext cx="12191999" cy="125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2202" y="0"/>
            <a:ext cx="12214201" cy="1259174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Bart Czernicki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Technical Architect – Advanced Analytics &amp; Artificial Intelligence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07C3D-51D1-5341-9EF5-CDE228EA07E2}"/>
              </a:ext>
            </a:extLst>
          </p:cNvPr>
          <p:cNvSpPr txBox="1"/>
          <p:nvPr/>
        </p:nvSpPr>
        <p:spPr>
          <a:xfrm>
            <a:off x="-22202" y="1259174"/>
            <a:ext cx="121919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 Years Experience in Data, Analytics, Advanced Analytics, Statistics &amp;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My journey: Data -&gt; BI/Analytics -&gt; Machine Learning/Statistics -&gt; Cognitive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@Microsoft part of the US Data &amp; AI, lead key technical sales &amp; engineering engagements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Subject Matter Expert on the Data &amp; AI team for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@Microsoft - Worldwide AI &amp; Machine Learning Community Subject Matter 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Prior to Microsoft, ran the technology for two BI &amp; analytics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Author of two books on Business Intelligence 2.0, currently working on a 3</a:t>
            </a:r>
            <a:r>
              <a:rPr lang="en-US" sz="2400" baseline="30000" dirty="0"/>
              <a:t>rd </a:t>
            </a:r>
            <a:r>
              <a:rPr lang="en-US" sz="2400" dirty="0"/>
              <a:t>book: </a:t>
            </a:r>
            <a:r>
              <a:rPr lang="en-US" sz="2400" i="1" dirty="0"/>
              <a:t>“Uncovering Sports Insights with Advanced Analytics”</a:t>
            </a:r>
          </a:p>
          <a:p>
            <a:endParaRPr lang="en-US" sz="2400" i="1" dirty="0"/>
          </a:p>
          <a:p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LinkedIn: </a:t>
            </a:r>
            <a:r>
              <a:rPr lang="en-US" sz="2400" dirty="0">
                <a:hlinkClick r:id="rId3"/>
              </a:rPr>
              <a:t>https://www.linkedin.com/in/bartczernicki</a:t>
            </a:r>
            <a:endParaRPr lang="en-US" sz="2400" dirty="0"/>
          </a:p>
          <a:p>
            <a:r>
              <a:rPr lang="en-US" sz="2400" dirty="0"/>
              <a:t>Twitter: @bartczernicki</a:t>
            </a:r>
          </a:p>
          <a:p>
            <a:r>
              <a:rPr lang="en-US" sz="2400" dirty="0"/>
              <a:t>E-mail: Bartosz.Czernicki@microsoft.com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B2481A-DB40-E945-900C-3E85A1F9FE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6499" y="4264256"/>
            <a:ext cx="1957976" cy="2511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4C3AF-2A3D-F04C-B579-35897CC3B2A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389" y="4264256"/>
            <a:ext cx="1941338" cy="2511970"/>
          </a:xfrm>
          <a:prstGeom prst="rect">
            <a:avLst/>
          </a:prstGeom>
        </p:spPr>
      </p:pic>
      <p:sp>
        <p:nvSpPr>
          <p:cNvPr id="7" name="Explosion 1 6">
            <a:extLst>
              <a:ext uri="{FF2B5EF4-FFF2-40B4-BE49-F238E27FC236}">
                <a16:creationId xmlns:a16="http://schemas.microsoft.com/office/drawing/2014/main" id="{580BFDA3-E1A1-2643-8698-45D2CE297D4E}"/>
              </a:ext>
            </a:extLst>
          </p:cNvPr>
          <p:cNvSpPr/>
          <p:nvPr/>
        </p:nvSpPr>
        <p:spPr>
          <a:xfrm rot="19808772">
            <a:off x="6715071" y="3867035"/>
            <a:ext cx="1957898" cy="133292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 High School Degrees</a:t>
            </a:r>
          </a:p>
        </p:txBody>
      </p:sp>
    </p:spTree>
    <p:extLst>
      <p:ext uri="{BB962C8B-B14F-4D97-AF65-F5344CB8AC3E}">
        <p14:creationId xmlns:p14="http://schemas.microsoft.com/office/powerpoint/2010/main" val="269259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Agenda – Three Key Themes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81019-68C2-E149-9E4B-BAA3E557A495}"/>
              </a:ext>
            </a:extLst>
          </p:cNvPr>
          <p:cNvSpPr txBox="1"/>
          <p:nvPr/>
        </p:nvSpPr>
        <p:spPr>
          <a:xfrm>
            <a:off x="317500" y="1206500"/>
            <a:ext cx="11137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Introduce a “problem statement” we will solve using historical baseball data applying Machine Learning concepts using Microsoft Artificial Intelligence</a:t>
            </a:r>
          </a:p>
          <a:p>
            <a:pPr marL="914400" lvl="1" indent="-457200">
              <a:buAutoNum type="arabicParenR"/>
            </a:pPr>
            <a:r>
              <a:rPr lang="en-US" sz="2800" dirty="0"/>
              <a:t>Microsoft Artificial Intelligence</a:t>
            </a:r>
          </a:p>
          <a:p>
            <a:pPr marL="914400" lvl="1" indent="-457200">
              <a:buAutoNum type="arabicParenR"/>
            </a:pPr>
            <a:r>
              <a:rPr lang="en-US" sz="2800" dirty="0"/>
              <a:t>MLB Baseball Data</a:t>
            </a:r>
          </a:p>
          <a:p>
            <a:pPr marL="914400" lvl="1" indent="-457200">
              <a:buAutoNum type="arabicParenR"/>
            </a:pPr>
            <a:r>
              <a:rPr lang="en-US" sz="2800" dirty="0"/>
              <a:t>Machine Learning Concepts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Problem Statement: </a:t>
            </a:r>
            <a:r>
              <a:rPr lang="en-US" sz="2800" dirty="0"/>
              <a:t>Can you predict a baseball position player’s induction to the baseball Hall of Fame using past historical statistical performance?</a:t>
            </a:r>
          </a:p>
          <a:p>
            <a:r>
              <a:rPr lang="en-US" sz="2800" dirty="0"/>
              <a:t>*(position player = non-pitcher)</a:t>
            </a:r>
          </a:p>
        </p:txBody>
      </p:sp>
    </p:spTree>
    <p:extLst>
      <p:ext uri="{BB962C8B-B14F-4D97-AF65-F5344CB8AC3E}">
        <p14:creationId xmlns:p14="http://schemas.microsoft.com/office/powerpoint/2010/main" val="3228161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5953B4-83F3-7B45-9B79-D08135F5EC46}"/>
              </a:ext>
            </a:extLst>
          </p:cNvPr>
          <p:cNvGrpSpPr/>
          <p:nvPr/>
        </p:nvGrpSpPr>
        <p:grpSpPr>
          <a:xfrm>
            <a:off x="250551" y="1385775"/>
            <a:ext cx="11717419" cy="4677803"/>
            <a:chOff x="427037" y="1473172"/>
            <a:chExt cx="11720744" cy="46791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7F7955-B48F-4B4F-8228-5B4A76DC0971}"/>
                </a:ext>
              </a:extLst>
            </p:cNvPr>
            <p:cNvSpPr/>
            <p:nvPr/>
          </p:nvSpPr>
          <p:spPr bwMode="auto">
            <a:xfrm>
              <a:off x="427037" y="1473172"/>
              <a:ext cx="8065205" cy="2038173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0DF7CF-D210-6340-BB7B-5D06B00D67A6}"/>
                </a:ext>
              </a:extLst>
            </p:cNvPr>
            <p:cNvSpPr/>
            <p:nvPr/>
          </p:nvSpPr>
          <p:spPr>
            <a:xfrm>
              <a:off x="427037" y="1650294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SERVICES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217732-5DD5-9C4A-82D6-819EF012394E}"/>
                </a:ext>
              </a:extLst>
            </p:cNvPr>
            <p:cNvSpPr/>
            <p:nvPr/>
          </p:nvSpPr>
          <p:spPr bwMode="auto">
            <a:xfrm>
              <a:off x="576637" y="2618279"/>
              <a:ext cx="246392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Bot Framework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B28846-2D6E-6448-97CC-18D49ED9AA80}"/>
                </a:ext>
              </a:extLst>
            </p:cNvPr>
            <p:cNvSpPr/>
            <p:nvPr/>
          </p:nvSpPr>
          <p:spPr bwMode="auto">
            <a:xfrm>
              <a:off x="6032458" y="2197114"/>
              <a:ext cx="225243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CUSTOM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50FF51-72FF-9240-A381-E4870CA082EB}"/>
                </a:ext>
              </a:extLst>
            </p:cNvPr>
            <p:cNvSpPr/>
            <p:nvPr/>
          </p:nvSpPr>
          <p:spPr bwMode="auto">
            <a:xfrm>
              <a:off x="6032459" y="2640959"/>
              <a:ext cx="2252435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Machine Learning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BD3D77-6562-4B4F-A19C-90027F487507}"/>
                </a:ext>
              </a:extLst>
            </p:cNvPr>
            <p:cNvSpPr/>
            <p:nvPr/>
          </p:nvSpPr>
          <p:spPr bwMode="auto">
            <a:xfrm>
              <a:off x="427037" y="3650919"/>
              <a:ext cx="8065205" cy="250138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76E6D-AEAE-2549-802A-CBC248DD4401}"/>
                </a:ext>
              </a:extLst>
            </p:cNvPr>
            <p:cNvSpPr/>
            <p:nvPr/>
          </p:nvSpPr>
          <p:spPr bwMode="auto">
            <a:xfrm>
              <a:off x="552606" y="4206657"/>
              <a:ext cx="3880954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ON DATA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873A33-3CF5-B74F-AFF5-60774C1CA01D}"/>
                </a:ext>
              </a:extLst>
            </p:cNvPr>
            <p:cNvSpPr/>
            <p:nvPr/>
          </p:nvSpPr>
          <p:spPr>
            <a:xfrm>
              <a:off x="427037" y="3828040"/>
              <a:ext cx="8065205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INFRASTRUCTURE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B74419-12EE-4A48-8DD4-333A98982A80}"/>
                </a:ext>
              </a:extLst>
            </p:cNvPr>
            <p:cNvSpPr/>
            <p:nvPr/>
          </p:nvSpPr>
          <p:spPr bwMode="auto">
            <a:xfrm>
              <a:off x="552608" y="4649733"/>
              <a:ext cx="9222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Cosmos DB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899DD6-3162-2B46-8F02-6F53CE432AA0}"/>
                </a:ext>
              </a:extLst>
            </p:cNvPr>
            <p:cNvSpPr/>
            <p:nvPr/>
          </p:nvSpPr>
          <p:spPr bwMode="auto">
            <a:xfrm>
              <a:off x="5110014" y="4226398"/>
              <a:ext cx="317488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lnSpc>
                  <a:spcPct val="150000"/>
                </a:lnSpc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COMPUTE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742CB6-538A-1540-909D-581D6B6EF2DD}"/>
                </a:ext>
              </a:extLst>
            </p:cNvPr>
            <p:cNvSpPr/>
            <p:nvPr/>
          </p:nvSpPr>
          <p:spPr bwMode="auto">
            <a:xfrm>
              <a:off x="1521625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DB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5DEB3D-F5B9-D94B-A3C8-8D998BF51B1A}"/>
                </a:ext>
              </a:extLst>
            </p:cNvPr>
            <p:cNvSpPr/>
            <p:nvPr/>
          </p:nvSpPr>
          <p:spPr bwMode="auto">
            <a:xfrm>
              <a:off x="2444189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SQL </a:t>
              </a:r>
            </a:p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DW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4F291-3B1E-D74D-A5BB-4761EC9F0819}"/>
                </a:ext>
              </a:extLst>
            </p:cNvPr>
            <p:cNvSpPr/>
            <p:nvPr/>
          </p:nvSpPr>
          <p:spPr bwMode="auto">
            <a:xfrm>
              <a:off x="3372053" y="4649726"/>
              <a:ext cx="875747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Data Lake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418BC7-47DD-6B40-84B3-93029F763C6C}"/>
                </a:ext>
              </a:extLst>
            </p:cNvPr>
            <p:cNvSpPr/>
            <p:nvPr/>
          </p:nvSpPr>
          <p:spPr bwMode="auto">
            <a:xfrm>
              <a:off x="4434885" y="4649729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Spark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8C0024-5A3F-9043-BD40-53B2507FA35F}"/>
                </a:ext>
              </a:extLst>
            </p:cNvPr>
            <p:cNvSpPr/>
            <p:nvPr/>
          </p:nvSpPr>
          <p:spPr bwMode="auto">
            <a:xfrm>
              <a:off x="5221959" y="4649726"/>
              <a:ext cx="810501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DSVM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F81F6A-4EBA-E842-B0DE-E101794C7836}"/>
                </a:ext>
              </a:extLst>
            </p:cNvPr>
            <p:cNvSpPr/>
            <p:nvPr/>
          </p:nvSpPr>
          <p:spPr bwMode="auto">
            <a:xfrm>
              <a:off x="6059345" y="4649727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Batch AI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FBBDB6-8FD7-EB49-ACA2-4D2E1866D815}"/>
                </a:ext>
              </a:extLst>
            </p:cNvPr>
            <p:cNvSpPr/>
            <p:nvPr/>
          </p:nvSpPr>
          <p:spPr bwMode="auto">
            <a:xfrm>
              <a:off x="6842660" y="4649726"/>
              <a:ext cx="756429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ACS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5F1417-023D-664E-B5ED-BE1A56763220}"/>
                </a:ext>
              </a:extLst>
            </p:cNvPr>
            <p:cNvSpPr/>
            <p:nvPr/>
          </p:nvSpPr>
          <p:spPr bwMode="auto">
            <a:xfrm>
              <a:off x="552605" y="5395743"/>
              <a:ext cx="785754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CPU, GPU, FPGA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1453B4-0617-BC45-BA7A-1E6D324466F9}"/>
                </a:ext>
              </a:extLst>
            </p:cNvPr>
            <p:cNvSpPr/>
            <p:nvPr/>
          </p:nvSpPr>
          <p:spPr bwMode="auto">
            <a:xfrm>
              <a:off x="8723797" y="1492910"/>
              <a:ext cx="3409672" cy="4659392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3CF65D-5504-1B41-9A3A-215D2CFDD9F5}"/>
                </a:ext>
              </a:extLst>
            </p:cNvPr>
            <p:cNvSpPr/>
            <p:nvPr/>
          </p:nvSpPr>
          <p:spPr>
            <a:xfrm>
              <a:off x="8723796" y="1670032"/>
              <a:ext cx="3409673" cy="414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1881">
                <a:defRPr/>
              </a:pPr>
              <a:r>
                <a:rPr lang="en-US" sz="2040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AI TOOLS</a:t>
              </a:r>
              <a:endParaRPr lang="en-US" sz="1632" kern="0" dirty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92EDA3-5D87-4C4E-B796-4547162DE858}"/>
                </a:ext>
              </a:extLst>
            </p:cNvPr>
            <p:cNvSpPr/>
            <p:nvPr/>
          </p:nvSpPr>
          <p:spPr bwMode="auto">
            <a:xfrm>
              <a:off x="8888865" y="2626670"/>
              <a:ext cx="1061079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VS Tools for Machine Learning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8222E7-0EF8-1B47-BF40-5FD91CDD21EE}"/>
                </a:ext>
              </a:extLst>
            </p:cNvPr>
            <p:cNvSpPr/>
            <p:nvPr/>
          </p:nvSpPr>
          <p:spPr bwMode="auto">
            <a:xfrm>
              <a:off x="10041817" y="2625875"/>
              <a:ext cx="887876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Studio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AB023E-544A-4945-B99E-BF7FF1409B2D}"/>
                </a:ext>
              </a:extLst>
            </p:cNvPr>
            <p:cNvSpPr/>
            <p:nvPr/>
          </p:nvSpPr>
          <p:spPr bwMode="auto">
            <a:xfrm>
              <a:off x="8709482" y="2154585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CODING &amp; MANAGEMENT TOOLS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B77E9-8E6E-5F49-B10A-054FF93B6394}"/>
                </a:ext>
              </a:extLst>
            </p:cNvPr>
            <p:cNvSpPr/>
            <p:nvPr/>
          </p:nvSpPr>
          <p:spPr bwMode="auto">
            <a:xfrm>
              <a:off x="11011024" y="262587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Azure ML Workbench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F28579-584B-4C4D-B5E2-6FEE783A82EA}"/>
                </a:ext>
              </a:extLst>
            </p:cNvPr>
            <p:cNvSpPr/>
            <p:nvPr/>
          </p:nvSpPr>
          <p:spPr bwMode="auto">
            <a:xfrm>
              <a:off x="8723795" y="4181659"/>
              <a:ext cx="3423986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DEEP LEARNING FRAMEWORKS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52AC39-C5D8-DA4D-86E6-7C149070A8ED}"/>
                </a:ext>
              </a:extLst>
            </p:cNvPr>
            <p:cNvSpPr/>
            <p:nvPr/>
          </p:nvSpPr>
          <p:spPr bwMode="auto">
            <a:xfrm>
              <a:off x="8870522" y="4684553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Toolkit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F2402E-6036-7D40-BA29-334EB3ABC042}"/>
                </a:ext>
              </a:extLst>
            </p:cNvPr>
            <p:cNvSpPr/>
            <p:nvPr/>
          </p:nvSpPr>
          <p:spPr bwMode="auto">
            <a:xfrm>
              <a:off x="9931602" y="4691456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TensorFlow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B32E8D-E840-0341-BD6C-69998ADF822F}"/>
                </a:ext>
              </a:extLst>
            </p:cNvPr>
            <p:cNvSpPr/>
            <p:nvPr/>
          </p:nvSpPr>
          <p:spPr bwMode="auto">
            <a:xfrm>
              <a:off x="10992681" y="4691455"/>
              <a:ext cx="979748" cy="62617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Caffe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57EEFC-C188-BC42-A158-358CBA135787}"/>
                </a:ext>
              </a:extLst>
            </p:cNvPr>
            <p:cNvSpPr/>
            <p:nvPr/>
          </p:nvSpPr>
          <p:spPr bwMode="auto">
            <a:xfrm>
              <a:off x="8870521" y="5419053"/>
              <a:ext cx="3151343" cy="262676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(Scikit-learn, MXNet, Keras, Gluon…)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4BE84A-E220-A945-AB2B-C248ADB2C6A9}"/>
                </a:ext>
              </a:extLst>
            </p:cNvPr>
            <p:cNvSpPr/>
            <p:nvPr/>
          </p:nvSpPr>
          <p:spPr bwMode="auto">
            <a:xfrm>
              <a:off x="576637" y="2207754"/>
              <a:ext cx="2463923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CONVERSATIONAL AI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B1FEB5F-C1EF-3A43-8D75-56C98BE6297D}"/>
                </a:ext>
              </a:extLst>
            </p:cNvPr>
            <p:cNvSpPr/>
            <p:nvPr/>
          </p:nvSpPr>
          <p:spPr bwMode="auto">
            <a:xfrm>
              <a:off x="3247091" y="2197118"/>
              <a:ext cx="2613621" cy="423334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21" tIns="93221" rIns="93221" bIns="932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847">
                <a:defRPr/>
              </a:pPr>
              <a:r>
                <a:rPr lang="en-US" sz="1428" kern="0" dirty="0">
                  <a:gradFill>
                    <a:gsLst>
                      <a:gs pos="0">
                        <a:srgbClr val="0078D7">
                          <a:lumMod val="20000"/>
                          <a:lumOff val="80000"/>
                        </a:srgbClr>
                      </a:gs>
                      <a:gs pos="100000">
                        <a:srgbClr val="0078D7">
                          <a:lumMod val="20000"/>
                          <a:lumOff val="80000"/>
                        </a:srgbClr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TRAINED SERVICES</a:t>
              </a:r>
              <a:endParaRPr lang="en-US" sz="112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7F7B2-7E9A-0849-A80E-00141D598F59}"/>
                </a:ext>
              </a:extLst>
            </p:cNvPr>
            <p:cNvSpPr/>
            <p:nvPr/>
          </p:nvSpPr>
          <p:spPr bwMode="auto">
            <a:xfrm>
              <a:off x="3247092" y="2635823"/>
              <a:ext cx="2613618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Cognitive Services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A7DA1D3-D036-1549-96A5-19E13B07DE51}"/>
                </a:ext>
              </a:extLst>
            </p:cNvPr>
            <p:cNvSpPr/>
            <p:nvPr/>
          </p:nvSpPr>
          <p:spPr bwMode="auto">
            <a:xfrm>
              <a:off x="7626370" y="4649726"/>
              <a:ext cx="767303" cy="606436"/>
            </a:xfrm>
            <a:prstGeom prst="rect">
              <a:avLst/>
            </a:prstGeom>
            <a:solidFill>
              <a:srgbClr val="0078D7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750" tIns="146200" rIns="182750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Edge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89E89B-24DE-634E-BC5E-F924024AFE5B}"/>
                </a:ext>
              </a:extLst>
            </p:cNvPr>
            <p:cNvSpPr/>
            <p:nvPr/>
          </p:nvSpPr>
          <p:spPr bwMode="auto">
            <a:xfrm>
              <a:off x="9138412" y="3954413"/>
              <a:ext cx="2834017" cy="225294"/>
            </a:xfrm>
            <a:prstGeom prst="rect">
              <a:avLst/>
            </a:prstGeom>
            <a:solidFill>
              <a:srgbClr val="005AA1"/>
            </a:solidFill>
            <a:ln w="15875">
              <a:noFill/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3221" tIns="146200" rIns="93221" bIns="1462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1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Others (Pycharm, Jupyter notebooks…)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</a:t>
            </a:r>
          </a:p>
        </p:txBody>
      </p:sp>
    </p:spTree>
    <p:extLst>
      <p:ext uri="{BB962C8B-B14F-4D97-AF65-F5344CB8AC3E}">
        <p14:creationId xmlns:p14="http://schemas.microsoft.com/office/powerpoint/2010/main" val="90567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3E6F72-43D5-C948-8D20-B5891E39E19A}"/>
              </a:ext>
            </a:extLst>
          </p:cNvPr>
          <p:cNvSpPr/>
          <p:nvPr/>
        </p:nvSpPr>
        <p:spPr>
          <a:xfrm>
            <a:off x="1094844" y="1333492"/>
            <a:ext cx="3075603" cy="3182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428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ML &amp; AI Products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CB8EC-A775-7042-AF78-A8D888B947A2}"/>
              </a:ext>
            </a:extLst>
          </p:cNvPr>
          <p:cNvSpPr/>
          <p:nvPr/>
        </p:nvSpPr>
        <p:spPr>
          <a:xfrm>
            <a:off x="1158109" y="2237523"/>
            <a:ext cx="2846681" cy="49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 </a:t>
            </a:r>
            <a:br>
              <a:rPr lang="en-US" sz="11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(Pre-built AI)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4183-03ED-3741-B8C4-8EEA0CF21071}"/>
              </a:ext>
            </a:extLst>
          </p:cNvPr>
          <p:cNvSpPr/>
          <p:nvPr/>
        </p:nvSpPr>
        <p:spPr>
          <a:xfrm>
            <a:off x="631540" y="3062996"/>
            <a:ext cx="1608693" cy="26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33099-7D61-BA40-B9CF-C275DA80FE42}"/>
              </a:ext>
            </a:extLst>
          </p:cNvPr>
          <p:cNvSpPr/>
          <p:nvPr/>
        </p:nvSpPr>
        <p:spPr>
          <a:xfrm>
            <a:off x="2744218" y="3061354"/>
            <a:ext cx="1418354" cy="59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CoreML &amp; Vision</a:t>
            </a:r>
            <a:b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CNTK, TensorFlow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(pre-trained)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7D21F0-C025-B14B-801D-63C2F16C198B}"/>
              </a:ext>
            </a:extLst>
          </p:cNvPr>
          <p:cNvCxnSpPr>
            <a:cxnSpLocks/>
          </p:cNvCxnSpPr>
          <p:nvPr/>
        </p:nvCxnSpPr>
        <p:spPr>
          <a:xfrm>
            <a:off x="2542281" y="1691737"/>
            <a:ext cx="0" cy="5512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6258084-2584-3247-BDA3-ED05922111EF}"/>
              </a:ext>
            </a:extLst>
          </p:cNvPr>
          <p:cNvSpPr/>
          <p:nvPr/>
        </p:nvSpPr>
        <p:spPr>
          <a:xfrm>
            <a:off x="5347542" y="3051815"/>
            <a:ext cx="2374576" cy="430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Machine Learning Studio 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Notebooks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3491B5-FAB4-EA48-BC31-16DA33924805}"/>
              </a:ext>
            </a:extLst>
          </p:cNvPr>
          <p:cNvCxnSpPr>
            <a:cxnSpLocks/>
          </p:cNvCxnSpPr>
          <p:nvPr/>
        </p:nvCxnSpPr>
        <p:spPr>
          <a:xfrm flipV="1">
            <a:off x="2542281" y="1961908"/>
            <a:ext cx="3992549" cy="544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740EB4-249C-B54F-BF7C-9A772C3069E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22391" y="1999177"/>
            <a:ext cx="12439" cy="105263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E74679-0893-A24E-8669-D0F9B2DC2A19}"/>
              </a:ext>
            </a:extLst>
          </p:cNvPr>
          <p:cNvCxnSpPr>
            <a:cxnSpLocks/>
          </p:cNvCxnSpPr>
          <p:nvPr/>
        </p:nvCxnSpPr>
        <p:spPr>
          <a:xfrm flipV="1">
            <a:off x="1385203" y="2830661"/>
            <a:ext cx="2111472" cy="534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71B359-B0FD-D443-9CEE-DD2BD21DAECA}"/>
              </a:ext>
            </a:extLst>
          </p:cNvPr>
          <p:cNvCxnSpPr>
            <a:cxnSpLocks/>
          </p:cNvCxnSpPr>
          <p:nvPr/>
        </p:nvCxnSpPr>
        <p:spPr>
          <a:xfrm>
            <a:off x="1385202" y="2836003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6BDDEA-8C5C-1B4C-B026-44B68749F7BE}"/>
              </a:ext>
            </a:extLst>
          </p:cNvPr>
          <p:cNvCxnSpPr/>
          <p:nvPr/>
        </p:nvCxnSpPr>
        <p:spPr>
          <a:xfrm>
            <a:off x="3485458" y="2835998"/>
            <a:ext cx="0" cy="22699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90EEF1-4969-8540-A6F4-3675C7ECC2A9}"/>
              </a:ext>
            </a:extLst>
          </p:cNvPr>
          <p:cNvCxnSpPr>
            <a:cxnSpLocks/>
            <a:stCxn id="5" idx="2"/>
            <a:endCxn id="5" idx="2"/>
          </p:cNvCxnSpPr>
          <p:nvPr/>
        </p:nvCxnSpPr>
        <p:spPr>
          <a:xfrm>
            <a:off x="2581450" y="2727997"/>
            <a:ext cx="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5C45C4-D51F-5A48-99AE-78F640C12077}"/>
              </a:ext>
            </a:extLst>
          </p:cNvPr>
          <p:cNvCxnSpPr>
            <a:cxnSpLocks/>
          </p:cNvCxnSpPr>
          <p:nvPr/>
        </p:nvCxnSpPr>
        <p:spPr>
          <a:xfrm>
            <a:off x="2542281" y="2679909"/>
            <a:ext cx="0" cy="14945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B15300A-191E-9447-AD62-49B8631C3AA8}"/>
              </a:ext>
            </a:extLst>
          </p:cNvPr>
          <p:cNvSpPr/>
          <p:nvPr/>
        </p:nvSpPr>
        <p:spPr>
          <a:xfrm>
            <a:off x="9812578" y="3020245"/>
            <a:ext cx="1826460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 Tools for AI, R, Python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.NET 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Services</a:t>
            </a:r>
          </a:p>
          <a:p>
            <a:pPr algn="ctr" defTabSz="932418"/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ML Python SDK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534972-2B0E-254B-A476-6216B1B97DCC}"/>
              </a:ext>
            </a:extLst>
          </p:cNvPr>
          <p:cNvSpPr/>
          <p:nvPr/>
        </p:nvSpPr>
        <p:spPr bwMode="auto">
          <a:xfrm>
            <a:off x="2451914" y="187699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8F18E8-E4E0-6249-A250-1E139B78265B}"/>
              </a:ext>
            </a:extLst>
          </p:cNvPr>
          <p:cNvSpPr/>
          <p:nvPr/>
        </p:nvSpPr>
        <p:spPr bwMode="auto">
          <a:xfrm>
            <a:off x="6435492" y="1882230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D20D8B-0DC8-114D-AB04-767BAD771ED0}"/>
              </a:ext>
            </a:extLst>
          </p:cNvPr>
          <p:cNvSpPr/>
          <p:nvPr/>
        </p:nvSpPr>
        <p:spPr bwMode="auto">
          <a:xfrm>
            <a:off x="1311115" y="2745632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7D260F-D309-FF48-8CA5-572865D510D3}"/>
              </a:ext>
            </a:extLst>
          </p:cNvPr>
          <p:cNvSpPr/>
          <p:nvPr/>
        </p:nvSpPr>
        <p:spPr bwMode="auto">
          <a:xfrm>
            <a:off x="3395092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6D6E2CA-D308-1A44-9530-57BD94ED4CB9}"/>
              </a:ext>
            </a:extLst>
          </p:cNvPr>
          <p:cNvSpPr/>
          <p:nvPr/>
        </p:nvSpPr>
        <p:spPr bwMode="auto">
          <a:xfrm>
            <a:off x="4760950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3AAEA4-1E8C-264D-AC0A-2468509CB608}"/>
              </a:ext>
            </a:extLst>
          </p:cNvPr>
          <p:cNvSpPr/>
          <p:nvPr/>
        </p:nvSpPr>
        <p:spPr bwMode="auto">
          <a:xfrm>
            <a:off x="6439805" y="2754951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37" name="Arrow: Chevron 57">
            <a:extLst>
              <a:ext uri="{FF2B5EF4-FFF2-40B4-BE49-F238E27FC236}">
                <a16:creationId xmlns:a16="http://schemas.microsoft.com/office/drawing/2014/main" id="{8DCC90CC-22C9-4A45-9548-B66A668AA140}"/>
              </a:ext>
            </a:extLst>
          </p:cNvPr>
          <p:cNvSpPr/>
          <p:nvPr/>
        </p:nvSpPr>
        <p:spPr bwMode="auto">
          <a:xfrm>
            <a:off x="497710" y="3793992"/>
            <a:ext cx="11377391" cy="259979"/>
          </a:xfrm>
          <a:prstGeom prst="chevron">
            <a:avLst/>
          </a:prstGeom>
          <a:solidFill>
            <a:srgbClr val="7F43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A7D1F6-B4BA-1640-AACC-E8E0C4279498}"/>
              </a:ext>
            </a:extLst>
          </p:cNvPr>
          <p:cNvSpPr/>
          <p:nvPr/>
        </p:nvSpPr>
        <p:spPr>
          <a:xfrm>
            <a:off x="651584" y="3798707"/>
            <a:ext cx="3552379" cy="28071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Easier / Less control / Application Developers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0B4835-570A-B540-8241-9054C06CBC10}"/>
              </a:ext>
            </a:extLst>
          </p:cNvPr>
          <p:cNvSpPr/>
          <p:nvPr/>
        </p:nvSpPr>
        <p:spPr>
          <a:xfrm>
            <a:off x="8034334" y="3777754"/>
            <a:ext cx="3310913" cy="28630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 defTabSz="932418">
              <a:defRPr/>
            </a:pPr>
            <a:r>
              <a:rPr lang="en-US" sz="1224" b="1" kern="0" spc="50" dirty="0">
                <a:solidFill>
                  <a:srgbClr val="FFFFFF"/>
                </a:solidFill>
                <a:latin typeface="Segoe UI Light"/>
                <a:cs typeface="Segoe UI" panose="020B0502040204020203" pitchFamily="34" charset="0"/>
              </a:rPr>
              <a:t>Harder / Full control / Data Scientists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0679EA4-316A-7C4B-9EF0-F5143F09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1" y="127620"/>
            <a:ext cx="11673444" cy="905534"/>
          </a:xfrm>
        </p:spPr>
        <p:txBody>
          <a:bodyPr>
            <a:normAutofit/>
          </a:bodyPr>
          <a:lstStyle/>
          <a:p>
            <a:r>
              <a:rPr lang="en-US" dirty="0"/>
              <a:t>Microsoft AI Platform Products (Consume vs Build)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67E4E7-0CC2-7E48-987D-A0566751B4BA}"/>
              </a:ext>
            </a:extLst>
          </p:cNvPr>
          <p:cNvSpPr/>
          <p:nvPr/>
        </p:nvSpPr>
        <p:spPr>
          <a:xfrm>
            <a:off x="4013292" y="3053355"/>
            <a:ext cx="1608693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Cognitive Services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Vision, Custom Speech)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41744D-7A34-8349-854D-34057AF35ADF}"/>
              </a:ext>
            </a:extLst>
          </p:cNvPr>
          <p:cNvCxnSpPr>
            <a:cxnSpLocks/>
          </p:cNvCxnSpPr>
          <p:nvPr/>
        </p:nvCxnSpPr>
        <p:spPr>
          <a:xfrm>
            <a:off x="4847402" y="2829363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4204B1-1E11-4044-AD72-205AD87B2CAD}"/>
              </a:ext>
            </a:extLst>
          </p:cNvPr>
          <p:cNvCxnSpPr>
            <a:cxnSpLocks/>
          </p:cNvCxnSpPr>
          <p:nvPr/>
        </p:nvCxnSpPr>
        <p:spPr>
          <a:xfrm>
            <a:off x="4941682" y="2847699"/>
            <a:ext cx="5747499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89FB9E-A4EC-5746-B385-64A2E7730B8D}"/>
              </a:ext>
            </a:extLst>
          </p:cNvPr>
          <p:cNvCxnSpPr>
            <a:cxnSpLocks/>
          </p:cNvCxnSpPr>
          <p:nvPr/>
        </p:nvCxnSpPr>
        <p:spPr>
          <a:xfrm>
            <a:off x="8765250" y="2823215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5E38EF0-28A5-1648-9A43-5938CA950809}"/>
              </a:ext>
            </a:extLst>
          </p:cNvPr>
          <p:cNvSpPr/>
          <p:nvPr/>
        </p:nvSpPr>
        <p:spPr>
          <a:xfrm>
            <a:off x="5758152" y="2244260"/>
            <a:ext cx="1533096" cy="49047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32418">
              <a:defRPr/>
            </a:pPr>
            <a:r>
              <a:rPr lang="en-US" sz="1326" b="1" kern="0" spc="5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 your own </a:t>
            </a:r>
            <a:r>
              <a:rPr lang="en-US" sz="1199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(Custom AI)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23AC10B-4E51-884E-A46A-C3DC5575623E}"/>
              </a:ext>
            </a:extLst>
          </p:cNvPr>
          <p:cNvSpPr/>
          <p:nvPr/>
        </p:nvSpPr>
        <p:spPr>
          <a:xfrm>
            <a:off x="7825245" y="3053355"/>
            <a:ext cx="1870019" cy="76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DSVM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Databricks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Server</a:t>
            </a:r>
          </a:p>
          <a:p>
            <a:pPr algn="ctr" defTabSz="932418">
              <a:defRPr/>
            </a:pPr>
            <a:r>
              <a:rPr lang="en-US" sz="1099" b="1" kern="0" spc="50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2016/2017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6E579A-C22D-A44C-B30C-CA065D8DC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50427"/>
              </p:ext>
            </p:extLst>
          </p:nvPr>
        </p:nvGraphicFramePr>
        <p:xfrm>
          <a:off x="497711" y="4215120"/>
          <a:ext cx="11377391" cy="219456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3592004">
                  <a:extLst>
                    <a:ext uri="{9D8B030D-6E8A-4147-A177-3AD203B41FA5}">
                      <a16:colId xmlns:a16="http://schemas.microsoft.com/office/drawing/2014/main" val="548647743"/>
                    </a:ext>
                  </a:extLst>
                </a:gridCol>
                <a:gridCol w="3691152">
                  <a:extLst>
                    <a:ext uri="{9D8B030D-6E8A-4147-A177-3AD203B41FA5}">
                      <a16:colId xmlns:a16="http://schemas.microsoft.com/office/drawing/2014/main" val="274475097"/>
                    </a:ext>
                  </a:extLst>
                </a:gridCol>
                <a:gridCol w="4094235">
                  <a:extLst>
                    <a:ext uri="{9D8B030D-6E8A-4147-A177-3AD203B41FA5}">
                      <a16:colId xmlns:a16="http://schemas.microsoft.com/office/drawing/2014/main" val="951580272"/>
                    </a:ext>
                  </a:extLst>
                </a:gridCol>
              </a:tblGrid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Novice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Intermediate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Advanced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ML &amp; AI knowledge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43019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Consume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pre-built AI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with PaaS tools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Build your own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models however your like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208312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Compute is provided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Azure services (via PaaS)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Provide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your own compute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AI infrastructure (cloud, on-premises) or </a:t>
                      </a: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leverage Azure PaaS compute services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250627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 coding required for building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models.  Code only for consuming models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UI web driven &amp; code-first development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environments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Code-first development environments 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 building &amp; consuming AI/ML models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605983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&amp; pre-build model customer support</a:t>
                      </a:r>
                      <a:endParaRPr lang="en-US" sz="1200" b="0" kern="0" spc="50" dirty="0">
                        <a:solidFill>
                          <a:srgbClr val="505050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developer.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PaaS, IaaS &amp; software (i.e. SQL Server) customer support</a:t>
                      </a: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  Custom models are responsibility of developer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26100"/>
                  </a:ext>
                </a:extLst>
              </a:tr>
              <a:tr h="152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spc="50" dirty="0">
                          <a:solidFill>
                            <a:srgbClr val="505050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cloud services utilized or 100% on-premises options</a:t>
                      </a:r>
                    </a:p>
                  </a:txBody>
                  <a:tcPr marL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92002"/>
                  </a:ext>
                </a:extLst>
              </a:tr>
            </a:tbl>
          </a:graphicData>
        </a:graphic>
      </p:graphicFrame>
      <p:sp>
        <p:nvSpPr>
          <p:cNvPr id="41" name="Oval 40">
            <a:extLst>
              <a:ext uri="{FF2B5EF4-FFF2-40B4-BE49-F238E27FC236}">
                <a16:creationId xmlns:a16="http://schemas.microsoft.com/office/drawing/2014/main" id="{4CDD643E-79F3-9A47-A9D1-EA5C03CBF55C}"/>
              </a:ext>
            </a:extLst>
          </p:cNvPr>
          <p:cNvSpPr/>
          <p:nvPr/>
        </p:nvSpPr>
        <p:spPr bwMode="auto">
          <a:xfrm>
            <a:off x="8664252" y="2755508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877B973-03C5-CB47-80B2-DC06DD4A4C2D}"/>
              </a:ext>
            </a:extLst>
          </p:cNvPr>
          <p:cNvCxnSpPr>
            <a:cxnSpLocks/>
          </p:cNvCxnSpPr>
          <p:nvPr/>
        </p:nvCxnSpPr>
        <p:spPr>
          <a:xfrm>
            <a:off x="10696104" y="2811307"/>
            <a:ext cx="0" cy="2286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4A1BB6E-2115-B442-AB7A-FD9264063CD3}"/>
              </a:ext>
            </a:extLst>
          </p:cNvPr>
          <p:cNvSpPr/>
          <p:nvPr/>
        </p:nvSpPr>
        <p:spPr bwMode="auto">
          <a:xfrm>
            <a:off x="10588384" y="2767937"/>
            <a:ext cx="180732" cy="180732"/>
          </a:xfrm>
          <a:prstGeom prst="ellipse">
            <a:avLst/>
          </a:prstGeom>
          <a:solidFill>
            <a:srgbClr val="0078D7"/>
          </a:solidFill>
          <a:ln w="158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62C4DCC-6F09-8F42-A88F-A8EBC29F4034}"/>
              </a:ext>
            </a:extLst>
          </p:cNvPr>
          <p:cNvCxnSpPr>
            <a:cxnSpLocks/>
          </p:cNvCxnSpPr>
          <p:nvPr/>
        </p:nvCxnSpPr>
        <p:spPr>
          <a:xfrm flipV="1">
            <a:off x="4004790" y="4053971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9189E6-853F-E34F-93ED-28936C95F126}"/>
              </a:ext>
            </a:extLst>
          </p:cNvPr>
          <p:cNvCxnSpPr>
            <a:cxnSpLocks/>
          </p:cNvCxnSpPr>
          <p:nvPr/>
        </p:nvCxnSpPr>
        <p:spPr>
          <a:xfrm flipV="1">
            <a:off x="7722118" y="4011663"/>
            <a:ext cx="0" cy="2601473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81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dirty="0"/>
              <a:t>Baseball Data For Analytics, ML &amp; AI – Why?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81019-68C2-E149-9E4B-BAA3E557A495}"/>
              </a:ext>
            </a:extLst>
          </p:cNvPr>
          <p:cNvSpPr txBox="1"/>
          <p:nvPr/>
        </p:nvSpPr>
        <p:spPr>
          <a:xfrm>
            <a:off x="330200" y="1587500"/>
            <a:ext cx="111379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Historical baseball data is ideal to practice your machine learning &amp; AI skills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Easily available historical data from 1876 – present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Even granular data is really small (i.e. player, team, manager etc. data at the year level of granularity is just several MBs)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data is highly accurate: focus on analytics, modeling, AI not ”data preparation”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Full population of the data (statistical inference)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Straightforward to comprehend the core data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Data is created (and replayed) in front of your eyes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Watching a game, watching game highlights etc. one can immediately see quantitative metrics come to be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19AF21-1FFE-9F4B-97CB-0E13C1F38E39}"/>
              </a:ext>
            </a:extLst>
          </p:cNvPr>
          <p:cNvSpPr/>
          <p:nvPr/>
        </p:nvSpPr>
        <p:spPr>
          <a:xfrm>
            <a:off x="766948" y="6230898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Problem Statement: </a:t>
            </a:r>
            <a:r>
              <a:rPr lang="en-US" dirty="0"/>
              <a:t>Can you predict a baseball position player’s induction to the baseball Hall of Fame using past historical statistical performance?</a:t>
            </a:r>
          </a:p>
        </p:txBody>
      </p:sp>
    </p:spTree>
    <p:extLst>
      <p:ext uri="{BB962C8B-B14F-4D97-AF65-F5344CB8AC3E}">
        <p14:creationId xmlns:p14="http://schemas.microsoft.com/office/powerpoint/2010/main" val="140749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Naïve Approach </a:t>
            </a:r>
            <a:r>
              <a:rPr lang="en-US" dirty="0"/>
              <a:t>– Let’s Throw Some ML &amp; AI At It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E0FA81-BA8E-C648-A025-DBF17E6419EC}"/>
              </a:ext>
            </a:extLst>
          </p:cNvPr>
          <p:cNvSpPr/>
          <p:nvPr/>
        </p:nvSpPr>
        <p:spPr>
          <a:xfrm>
            <a:off x="766948" y="6230898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Problem Statement: </a:t>
            </a:r>
            <a:r>
              <a:rPr lang="en-US" dirty="0"/>
              <a:t>Can you predict a baseball position player’s induction to the baseball Hall of Fame using past historical statistical performance?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9FA41-AE5E-AC4B-83CA-6A0C1F8FD2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64" y="1200397"/>
            <a:ext cx="1506696" cy="15066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16A410-3EE1-1B4A-A058-64B14A4B3584}"/>
              </a:ext>
            </a:extLst>
          </p:cNvPr>
          <p:cNvSpPr/>
          <p:nvPr/>
        </p:nvSpPr>
        <p:spPr>
          <a:xfrm>
            <a:off x="2142666" y="1200397"/>
            <a:ext cx="9880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Azure Machine Learning Studio</a:t>
            </a:r>
          </a:p>
          <a:p>
            <a:r>
              <a:rPr lang="en-US" sz="2400" dirty="0"/>
              <a:t>Self-contained web application that provides a drag and drop interface over an Azure serverless architecture.  Allows junior &amp; platform data scientists easily to be productive.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46DF0-CF20-7E4C-ADE3-E5FA2F2DAD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069" y="2707092"/>
            <a:ext cx="5704595" cy="35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3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515600" cy="905534"/>
          </a:xfrm>
        </p:spPr>
        <p:txBody>
          <a:bodyPr>
            <a:normAutofit/>
          </a:bodyPr>
          <a:lstStyle/>
          <a:p>
            <a:r>
              <a:rPr lang="en-US" b="1" dirty="0"/>
              <a:t>BI Before AI </a:t>
            </a:r>
            <a:r>
              <a:rPr lang="en-US" dirty="0"/>
              <a:t>- Domain Expertise &amp;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6A410-3EE1-1B4A-A058-64B14A4B3584}"/>
              </a:ext>
            </a:extLst>
          </p:cNvPr>
          <p:cNvSpPr/>
          <p:nvPr/>
        </p:nvSpPr>
        <p:spPr>
          <a:xfrm>
            <a:off x="2142666" y="1200397"/>
            <a:ext cx="98804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Power BI</a:t>
            </a:r>
          </a:p>
          <a:p>
            <a:r>
              <a:rPr lang="en-US" sz="2400" dirty="0"/>
              <a:t>Business analytics services &amp; desktop authoring application that help users craft and surface interactive dashboards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74E2B-D0CF-AC4D-8ED4-4228490A5E70}"/>
              </a:ext>
            </a:extLst>
          </p:cNvPr>
          <p:cNvSpPr/>
          <p:nvPr/>
        </p:nvSpPr>
        <p:spPr>
          <a:xfrm>
            <a:off x="766948" y="6230898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Problem Statement: </a:t>
            </a:r>
            <a:r>
              <a:rPr lang="en-US" dirty="0"/>
              <a:t>Can you predict a baseball position player’s induction to the baseball Hall of Fame using past historical statistical performance?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578C1-A678-6347-BE8F-7E3ED08B39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084" y="2308476"/>
            <a:ext cx="6862426" cy="3832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329A1A-A516-3546-BB60-4B1EF8AD8F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12" y="1033154"/>
            <a:ext cx="1367572" cy="1367572"/>
          </a:xfrm>
          <a:prstGeom prst="rect">
            <a:avLst/>
          </a:prstGeom>
        </p:spPr>
      </p:pic>
      <p:sp>
        <p:nvSpPr>
          <p:cNvPr id="13" name="Explosion 1 12">
            <a:extLst>
              <a:ext uri="{FF2B5EF4-FFF2-40B4-BE49-F238E27FC236}">
                <a16:creationId xmlns:a16="http://schemas.microsoft.com/office/drawing/2014/main" id="{4C81F4EF-DA60-A64E-A8DB-3F052208C264}"/>
              </a:ext>
            </a:extLst>
          </p:cNvPr>
          <p:cNvSpPr/>
          <p:nvPr/>
        </p:nvSpPr>
        <p:spPr>
          <a:xfrm rot="19808772">
            <a:off x="280233" y="2196974"/>
            <a:ext cx="2462311" cy="200179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 &amp; Python</a:t>
            </a:r>
          </a:p>
          <a:p>
            <a:pPr algn="ctr"/>
            <a:r>
              <a:rPr lang="en-US" sz="2000" dirty="0"/>
              <a:t>Included!</a:t>
            </a:r>
          </a:p>
        </p:txBody>
      </p:sp>
    </p:spTree>
    <p:extLst>
      <p:ext uri="{BB962C8B-B14F-4D97-AF65-F5344CB8AC3E}">
        <p14:creationId xmlns:p14="http://schemas.microsoft.com/office/powerpoint/2010/main" val="367240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1BB583F8-CC38-6549-AD1F-F53F5243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48" y="127620"/>
            <a:ext cx="10996684" cy="9055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Feature Engineering </a:t>
            </a:r>
            <a:r>
              <a:rPr lang="en-US" dirty="0"/>
              <a:t>– What Can We Learn &amp; Adjust?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6A410-3EE1-1B4A-A058-64B14A4B3584}"/>
              </a:ext>
            </a:extLst>
          </p:cNvPr>
          <p:cNvSpPr/>
          <p:nvPr/>
        </p:nvSpPr>
        <p:spPr>
          <a:xfrm>
            <a:off x="2142666" y="1200397"/>
            <a:ext cx="98804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Machine Learning .NET</a:t>
            </a:r>
          </a:p>
          <a:p>
            <a:r>
              <a:rPr lang="en-US" sz="2400" dirty="0"/>
              <a:t>A modern open-source &amp; cross-platform machine learning framework that provides a code-first environment that integrates directly into .NET 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74E2B-D0CF-AC4D-8ED4-4228490A5E70}"/>
              </a:ext>
            </a:extLst>
          </p:cNvPr>
          <p:cNvSpPr/>
          <p:nvPr/>
        </p:nvSpPr>
        <p:spPr>
          <a:xfrm>
            <a:off x="766948" y="6230898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Problem Statement: </a:t>
            </a:r>
            <a:r>
              <a:rPr lang="en-US" dirty="0"/>
              <a:t>Can you predict a baseball position player’s induction to the baseball Hall of Fame using past historical statistical performance?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119005-2CB7-434C-86FD-BC453ACB27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70" y="1200397"/>
            <a:ext cx="1199903" cy="1199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33F588-BD94-4C4C-8D56-138420A4C57E}"/>
              </a:ext>
            </a:extLst>
          </p:cNvPr>
          <p:cNvSpPr txBox="1"/>
          <p:nvPr/>
        </p:nvSpPr>
        <p:spPr>
          <a:xfrm>
            <a:off x="0" y="2567543"/>
            <a:ext cx="1202312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great deal of change over 140 years.  Some Examples: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Various voting committees.  Focus on BBWAA, which is more focused on quantitative ”performance”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Tainted Players – What do with Barry Bonds, Mark McGwire, Rafael Palmiero?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Other Outliers – Pete Rose (banned for gambling)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Account for various eras: Dead ball Era, Segregation Era, Free Agency 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Position Player categorization – 2B Player Profile versus Outfielder Profile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5A146-846A-6143-80F0-94D349F8583B}"/>
              </a:ext>
            </a:extLst>
          </p:cNvPr>
          <p:cNvSpPr txBox="1"/>
          <p:nvPr/>
        </p:nvSpPr>
        <p:spPr>
          <a:xfrm>
            <a:off x="6647934" y="5153273"/>
            <a:ext cx="537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ML.NET GitHub</a:t>
            </a:r>
          </a:p>
          <a:p>
            <a:pPr algn="r"/>
            <a:r>
              <a:rPr lang="en-US" dirty="0"/>
              <a:t>https://github.com/dotnet/machinelearning</a:t>
            </a:r>
          </a:p>
        </p:txBody>
      </p:sp>
    </p:spTree>
    <p:extLst>
      <p:ext uri="{BB962C8B-B14F-4D97-AF65-F5344CB8AC3E}">
        <p14:creationId xmlns:p14="http://schemas.microsoft.com/office/powerpoint/2010/main" val="263243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3828</TotalTime>
  <Words>1240</Words>
  <Application>Microsoft Macintosh PowerPoint</Application>
  <PresentationFormat>Widescreen</PresentationFormat>
  <Paragraphs>155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Shree Devanagari 714</vt:lpstr>
      <vt:lpstr>Office Theme</vt:lpstr>
      <vt:lpstr>PowerPoint Presentation</vt:lpstr>
      <vt:lpstr>Bart Czernicki Technical Architect – Advanced Analytics &amp; Artificial Intelligence</vt:lpstr>
      <vt:lpstr>Agenda – Three Key Themes</vt:lpstr>
      <vt:lpstr>Microsoft AI Platform</vt:lpstr>
      <vt:lpstr>Microsoft AI Platform Products (Consume vs Build)</vt:lpstr>
      <vt:lpstr>Baseball Data For Analytics, ML &amp; AI – Why?</vt:lpstr>
      <vt:lpstr>Naïve Approach – Let’s Throw Some ML &amp; AI At It </vt:lpstr>
      <vt:lpstr>BI Before AI - Domain Expertise &amp; Analysis</vt:lpstr>
      <vt:lpstr>Feature Engineering – What Can We Learn &amp; Adjust?</vt:lpstr>
      <vt:lpstr>SQL – Compare &amp; Analyze Data Quickly</vt:lpstr>
      <vt:lpstr>So…What is the “Best Performing” Model?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HOF AI Presentation</dc:title>
  <dc:subject/>
  <dc:creator>Bart Czernicki</dc:creator>
  <cp:keywords>Artificial Intelligence</cp:keywords>
  <dc:description/>
  <cp:lastModifiedBy>Bart Czernicki</cp:lastModifiedBy>
  <cp:revision>90</cp:revision>
  <dcterms:created xsi:type="dcterms:W3CDTF">2018-04-25T03:17:49Z</dcterms:created>
  <dcterms:modified xsi:type="dcterms:W3CDTF">2018-09-21T14:59:17Z</dcterms:modified>
  <cp:category/>
</cp:coreProperties>
</file>